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E-Commerce Business Analytics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Excel, SQL, Python &amp; Power BI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553" y="687705"/>
            <a:ext cx="8243649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Results &amp; Business Impact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03553" y="1918097"/>
            <a:ext cx="4157543" cy="757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$2.33M</a:t>
            </a:r>
            <a:endParaRPr lang="en-US" sz="5950" dirty="0"/>
          </a:p>
        </p:txBody>
      </p:sp>
      <p:sp>
        <p:nvSpPr>
          <p:cNvPr id="4" name="Text 2"/>
          <p:cNvSpPr/>
          <p:nvPr/>
        </p:nvSpPr>
        <p:spPr>
          <a:xfrm>
            <a:off x="1531739" y="2955608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Total Sales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803553" y="3425309"/>
            <a:ext cx="4157543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Overall revenue generated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5236369" y="1918097"/>
            <a:ext cx="4157543" cy="757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$293K</a:t>
            </a:r>
            <a:endParaRPr lang="en-US" sz="5950" dirty="0"/>
          </a:p>
        </p:txBody>
      </p:sp>
      <p:sp>
        <p:nvSpPr>
          <p:cNvPr id="7" name="Text 5"/>
          <p:cNvSpPr/>
          <p:nvPr/>
        </p:nvSpPr>
        <p:spPr>
          <a:xfrm>
            <a:off x="5964555" y="2955608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Total Profit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236369" y="3425309"/>
            <a:ext cx="4157543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Net profitability achieved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9669185" y="1918097"/>
            <a:ext cx="4157543" cy="757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4</a:t>
            </a:r>
            <a:endParaRPr lang="en-US" sz="5950" dirty="0"/>
          </a:p>
        </p:txBody>
      </p:sp>
      <p:sp>
        <p:nvSpPr>
          <p:cNvPr id="10" name="Text 8"/>
          <p:cNvSpPr/>
          <p:nvPr/>
        </p:nvSpPr>
        <p:spPr>
          <a:xfrm>
            <a:off x="10397371" y="2955608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Avg Delivery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669185" y="3425309"/>
            <a:ext cx="4157543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Days to customer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803553" y="4032647"/>
            <a:ext cx="4194334" cy="2046803"/>
          </a:xfrm>
          <a:prstGeom prst="roundRect">
            <a:avLst>
              <a:gd name="adj" fmla="val 71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73073" y="4032647"/>
            <a:ext cx="121920" cy="2046803"/>
          </a:xfrm>
          <a:prstGeom prst="roundRect">
            <a:avLst>
              <a:gd name="adj" fmla="val 79095"/>
            </a:avLst>
          </a:prstGeom>
          <a:solidFill>
            <a:srgbClr val="E851B2"/>
          </a:solidFill>
          <a:ln/>
        </p:spPr>
      </p:sp>
      <p:sp>
        <p:nvSpPr>
          <p:cNvPr id="14" name="Text 12"/>
          <p:cNvSpPr/>
          <p:nvPr/>
        </p:nvSpPr>
        <p:spPr>
          <a:xfrm>
            <a:off x="1155025" y="4292679"/>
            <a:ext cx="3286958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West Region Dominance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155025" y="4762381"/>
            <a:ext cx="3582829" cy="719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31.8% of total sales, highest performing region</a:t>
            </a:r>
            <a:endParaRPr lang="en-US" sz="1800" dirty="0"/>
          </a:p>
        </p:txBody>
      </p:sp>
      <p:sp>
        <p:nvSpPr>
          <p:cNvPr id="16" name="Shape 14"/>
          <p:cNvSpPr/>
          <p:nvPr/>
        </p:nvSpPr>
        <p:spPr>
          <a:xfrm>
            <a:off x="5218033" y="4032647"/>
            <a:ext cx="4194334" cy="2046803"/>
          </a:xfrm>
          <a:prstGeom prst="roundRect">
            <a:avLst>
              <a:gd name="adj" fmla="val 71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187553" y="4032647"/>
            <a:ext cx="121920" cy="2046803"/>
          </a:xfrm>
          <a:prstGeom prst="roundRect">
            <a:avLst>
              <a:gd name="adj" fmla="val 79095"/>
            </a:avLst>
          </a:prstGeom>
          <a:solidFill>
            <a:srgbClr val="E851B2"/>
          </a:solidFill>
          <a:ln/>
        </p:spPr>
      </p:sp>
      <p:sp>
        <p:nvSpPr>
          <p:cNvPr id="18" name="Text 16"/>
          <p:cNvSpPr/>
          <p:nvPr/>
        </p:nvSpPr>
        <p:spPr>
          <a:xfrm>
            <a:off x="5569506" y="4292679"/>
            <a:ext cx="358282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Consumer Segment Leadership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5569506" y="5100042"/>
            <a:ext cx="3582829" cy="719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50.33% of sales from consumer purchases</a:t>
            </a:r>
            <a:endParaRPr lang="en-US" sz="1800" dirty="0"/>
          </a:p>
        </p:txBody>
      </p:sp>
      <p:sp>
        <p:nvSpPr>
          <p:cNvPr id="20" name="Shape 18"/>
          <p:cNvSpPr/>
          <p:nvPr/>
        </p:nvSpPr>
        <p:spPr>
          <a:xfrm>
            <a:off x="9632513" y="4032647"/>
            <a:ext cx="4194334" cy="2046803"/>
          </a:xfrm>
          <a:prstGeom prst="roundRect">
            <a:avLst>
              <a:gd name="adj" fmla="val 71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9602033" y="4032647"/>
            <a:ext cx="121920" cy="2046803"/>
          </a:xfrm>
          <a:prstGeom prst="roundRect">
            <a:avLst>
              <a:gd name="adj" fmla="val 79095"/>
            </a:avLst>
          </a:prstGeom>
          <a:solidFill>
            <a:srgbClr val="E851B2"/>
          </a:solidFill>
          <a:ln/>
        </p:spPr>
      </p:sp>
      <p:sp>
        <p:nvSpPr>
          <p:cNvPr id="22" name="Text 20"/>
          <p:cNvSpPr/>
          <p:nvPr/>
        </p:nvSpPr>
        <p:spPr>
          <a:xfrm>
            <a:off x="9983986" y="4292679"/>
            <a:ext cx="358282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Technology Category Strength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9983986" y="5100042"/>
            <a:ext cx="3582829" cy="719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profitability driver with steady growth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1147882" y="6574750"/>
            <a:ext cx="12678966" cy="719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demonstrates how </a:t>
            </a:r>
            <a:pPr algn="l" indent="0" marL="0">
              <a:lnSpc>
                <a:spcPts val="2800"/>
              </a:lnSpc>
              <a:buNone/>
            </a:pPr>
            <a:r>
              <a:rPr lang="en-US" sz="18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analysis + Power BI dashboards</a:t>
            </a:r>
            <a:pPr algn="l"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transform raw data into actionable business insights for better decision-making.</a:t>
            </a:r>
            <a:endParaRPr lang="en-US" sz="1800" dirty="0"/>
          </a:p>
        </p:txBody>
      </p:sp>
      <p:sp>
        <p:nvSpPr>
          <p:cNvPr id="25" name="Shape 23"/>
          <p:cNvSpPr/>
          <p:nvPr/>
        </p:nvSpPr>
        <p:spPr>
          <a:xfrm>
            <a:off x="803553" y="6327100"/>
            <a:ext cx="30480" cy="1214676"/>
          </a:xfrm>
          <a:prstGeom prst="rect">
            <a:avLst/>
          </a:prstGeom>
          <a:solidFill>
            <a:srgbClr val="E851B2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13422"/>
            <a:ext cx="1122164" cy="449818"/>
          </a:xfrm>
          <a:prstGeom prst="roundRect">
            <a:avLst>
              <a:gd name="adj" fmla="val 17881"/>
            </a:avLst>
          </a:prstGeom>
          <a:solidFill>
            <a:srgbClr val="F9D2EB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785217"/>
            <a:ext cx="83498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OVERVIEW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258967"/>
            <a:ext cx="116818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Transforming Data Into Business Insights</a:t>
            </a:r>
            <a:endParaRPr lang="en-US" sz="4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91157"/>
            <a:ext cx="8216265" cy="46558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45491" y="3279219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analytics transforms raw information into meaningful insights for modern business decisions.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645491" y="4643676"/>
            <a:ext cx="41546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analyzes e-commerce retail data to understand sales performance, customer behavior, and product profitability through an end-to-end analytics workflow.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909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73730"/>
            <a:ext cx="3059192" cy="3064788"/>
          </a:xfrm>
          <a:prstGeom prst="roundRect">
            <a:avLst>
              <a:gd name="adj" fmla="val 3286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84659" y="342066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82065" y="3618071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4659" y="4378047"/>
            <a:ext cx="25653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Sales &amp; Profit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84659" y="4873585"/>
            <a:ext cx="25653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overall performance metrics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136231" y="3173730"/>
            <a:ext cx="3059311" cy="3064788"/>
          </a:xfrm>
          <a:prstGeom prst="roundRect">
            <a:avLst>
              <a:gd name="adj" fmla="val 3286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383167" y="342066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0573" y="3618071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83167" y="4378047"/>
            <a:ext cx="25654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Regional Insights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383167" y="4873585"/>
            <a:ext cx="25654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high-performing regions and categories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7434858" y="3173730"/>
            <a:ext cx="3059192" cy="3064788"/>
          </a:xfrm>
          <a:prstGeom prst="roundRect">
            <a:avLst>
              <a:gd name="adj" fmla="val 3286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681793" y="342066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9199" y="3618071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81793" y="4378047"/>
            <a:ext cx="256532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681793" y="5225534"/>
            <a:ext cx="25653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 purchasing patterns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10733365" y="3173730"/>
            <a:ext cx="3059311" cy="3064788"/>
          </a:xfrm>
          <a:prstGeom prst="roundRect">
            <a:avLst>
              <a:gd name="adj" fmla="val 3286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980301" y="342066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851B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707" y="3618071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80301" y="4378047"/>
            <a:ext cx="256544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980301" y="5225534"/>
            <a:ext cx="256544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decision support tools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68805"/>
            <a:ext cx="76794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Analytics Technology Stack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51572"/>
            <a:ext cx="1748195" cy="17481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0989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94509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cleaning &amp; preprocessing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3051572"/>
            <a:ext cx="1748195" cy="17481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50989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5594509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 creation &amp; querying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3051572"/>
            <a:ext cx="1748195" cy="17481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50989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5594509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analysis &amp; visualization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3051572"/>
            <a:ext cx="1748314" cy="17483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50990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5594628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dashboard development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580668"/>
            <a:ext cx="9178885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Industry-Standard Analytics Pipeline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313" y="1574363"/>
            <a:ext cx="13043654" cy="56247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0989" y="6143342"/>
            <a:ext cx="2784916" cy="34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Power BI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670989" y="4841304"/>
            <a:ext cx="2784916" cy="34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Python Analysis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70989" y="3552416"/>
            <a:ext cx="2784916" cy="34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SQL Storage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70989" y="2250377"/>
            <a:ext cx="2784916" cy="34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Excel Cleaning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39140" y="7408664"/>
            <a:ext cx="1315212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workflow represents the complete data journey from raw information to actionable business intelligence.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536859"/>
            <a:ext cx="1118116" cy="449818"/>
          </a:xfrm>
          <a:prstGeom prst="roundRect">
            <a:avLst>
              <a:gd name="adj" fmla="val 17881"/>
            </a:avLst>
          </a:prstGeom>
          <a:solidFill>
            <a:srgbClr val="F9D2EB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1666042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608653"/>
            <a:ext cx="54375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1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2082403"/>
            <a:ext cx="73392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Cleaning Using Excel</a:t>
            </a:r>
            <a:endParaRPr lang="en-US" sz="4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66" y="4827508"/>
            <a:ext cx="297180" cy="1828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5491" y="3384709"/>
            <a:ext cx="32506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Preparation Tasks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45491" y="3975973"/>
            <a:ext cx="4154686" cy="263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duplicate records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Handled missing values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Standardized column names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Corrected date formats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new columns: Year, Month, Profit Margin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17627" y="860346"/>
            <a:ext cx="905947" cy="340757"/>
          </a:xfrm>
          <a:prstGeom prst="roundRect">
            <a:avLst>
              <a:gd name="adj" fmla="val 19124"/>
            </a:avLst>
          </a:prstGeom>
          <a:solidFill>
            <a:srgbClr val="F9D2EB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3951" y="953095"/>
            <a:ext cx="155138" cy="1551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66599" y="918448"/>
            <a:ext cx="44065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2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017627" y="1263848"/>
            <a:ext cx="6605111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Database Creation Using SQL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877967" y="2069902"/>
            <a:ext cx="4380071" cy="5299353"/>
          </a:xfrm>
          <a:prstGeom prst="roundRect">
            <a:avLst>
              <a:gd name="adj" fmla="val 3188"/>
            </a:avLst>
          </a:prstGeom>
          <a:solidFill>
            <a:srgbClr val="E851B2">
              <a:alpha val="95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71801" y="2226945"/>
            <a:ext cx="271879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MySQL Implementation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71801" y="2669143"/>
            <a:ext cx="3992404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querying for efficient analysis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71801" y="3091339"/>
            <a:ext cx="3992404" cy="1288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database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Designed sales table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CSV dataset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Verified data loading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5599152" y="2226945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Sample Queries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599152" y="2688788"/>
            <a:ext cx="8021241" cy="4503777"/>
          </a:xfrm>
          <a:prstGeom prst="roundRect">
            <a:avLst>
              <a:gd name="adj" fmla="val 1809"/>
            </a:avLst>
          </a:prstGeom>
          <a:solidFill>
            <a:srgbClr val="F2F2F2"/>
          </a:solidFill>
          <a:ln/>
        </p:spPr>
      </p:sp>
      <p:sp>
        <p:nvSpPr>
          <p:cNvPr id="12" name="Shape 9"/>
          <p:cNvSpPr/>
          <p:nvPr/>
        </p:nvSpPr>
        <p:spPr>
          <a:xfrm>
            <a:off x="5589508" y="2688788"/>
            <a:ext cx="8040529" cy="4503777"/>
          </a:xfrm>
          <a:prstGeom prst="roundRect">
            <a:avLst>
              <a:gd name="adj" fmla="val 646"/>
            </a:avLst>
          </a:prstGeom>
          <a:solidFill>
            <a:srgbClr val="F2F2F2"/>
          </a:solidFill>
          <a:ln/>
        </p:spPr>
      </p:sp>
      <p:sp>
        <p:nvSpPr>
          <p:cNvPr id="13" name="Text 10"/>
          <p:cNvSpPr/>
          <p:nvPr/>
        </p:nvSpPr>
        <p:spPr>
          <a:xfrm>
            <a:off x="5783342" y="2834164"/>
            <a:ext cx="7652861" cy="4213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Total sales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ROUND(SUM(Sales),3) 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orders_superstore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Sales by Region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Region, ROUND(SUM(Sales),3) 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orders_superstore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Region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Top performing products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TOP 5 Sub_Category, 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ROUND(SUM(Profit),3) 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orders_superstore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Sub_Category</a:t>
            </a:r>
            <a:endParaRPr lang="en-US" sz="15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323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Total_Profit DESC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4621" y="608648"/>
            <a:ext cx="1033582" cy="405170"/>
          </a:xfrm>
          <a:prstGeom prst="roundRect">
            <a:avLst>
              <a:gd name="adj" fmla="val 18354"/>
            </a:avLst>
          </a:prstGeom>
          <a:solidFill>
            <a:srgbClr val="F9D2EB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7375" y="722709"/>
            <a:ext cx="177046" cy="1770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72885" y="674965"/>
            <a:ext cx="50256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3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74621" y="1095613"/>
            <a:ext cx="7125295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 Analysis Using Python</a:t>
            </a:r>
            <a:endParaRPr lang="en-US" sz="4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90" y="2283619"/>
            <a:ext cx="5989320" cy="51282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5847" y="2946202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Python Libraries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635847" y="3476149"/>
            <a:ext cx="4227433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Pandas • Matplotlib • Seaborn • MySQL Connector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635847" y="4362212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Analysis Performed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9635847" y="4892159"/>
            <a:ext cx="4227433" cy="1990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Statistical summary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Regional &amp; category sales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behavior patterns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Profit margin calculations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chart generation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97618" y="458748"/>
            <a:ext cx="778907" cy="281107"/>
          </a:xfrm>
          <a:prstGeom prst="roundRect">
            <a:avLst>
              <a:gd name="adj" fmla="val 19942"/>
            </a:avLst>
          </a:prstGeom>
          <a:solidFill>
            <a:srgbClr val="F9D2EB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97631" y="532567"/>
            <a:ext cx="133469" cy="1334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97775" y="508754"/>
            <a:ext cx="37873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4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897618" y="786289"/>
            <a:ext cx="6701552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Power BI Dashboard Development</a:t>
            </a:r>
            <a:endParaRPr lang="en-US" sz="3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18" y="1451372"/>
            <a:ext cx="7330440" cy="425958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897618" y="5841682"/>
            <a:ext cx="2621518" cy="920829"/>
          </a:xfrm>
          <a:prstGeom prst="roundRect">
            <a:avLst>
              <a:gd name="adj" fmla="val 76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087285" y="6031349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KPI Cards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2087285" y="6346508"/>
            <a:ext cx="2242185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Sales, Profit, Orders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635341" y="5841682"/>
            <a:ext cx="2621637" cy="920829"/>
          </a:xfrm>
          <a:prstGeom prst="roundRect">
            <a:avLst>
              <a:gd name="adj" fmla="val 76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25008" y="6031349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Trend Analysis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825008" y="6346508"/>
            <a:ext cx="2242304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over time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7373183" y="5841682"/>
            <a:ext cx="2621637" cy="920829"/>
          </a:xfrm>
          <a:prstGeom prst="roundRect">
            <a:avLst>
              <a:gd name="adj" fmla="val 76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562850" y="6031349"/>
            <a:ext cx="2192179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Regional Performance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7562850" y="6346508"/>
            <a:ext cx="2242304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Geographic insights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10111026" y="5841682"/>
            <a:ext cx="2621637" cy="920829"/>
          </a:xfrm>
          <a:prstGeom prst="roundRect">
            <a:avLst>
              <a:gd name="adj" fmla="val 76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300692" y="6031349"/>
            <a:ext cx="2126099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Category Comparison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10300692" y="6346508"/>
            <a:ext cx="2242304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analysis</a:t>
            </a:r>
            <a:endParaRPr lang="en-US" sz="1300" dirty="0"/>
          </a:p>
        </p:txBody>
      </p:sp>
      <p:sp>
        <p:nvSpPr>
          <p:cNvPr id="19" name="Shape 15"/>
          <p:cNvSpPr/>
          <p:nvPr/>
        </p:nvSpPr>
        <p:spPr>
          <a:xfrm>
            <a:off x="1897618" y="6878717"/>
            <a:ext cx="5359360" cy="920829"/>
          </a:xfrm>
          <a:prstGeom prst="roundRect">
            <a:avLst>
              <a:gd name="adj" fmla="val 76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087285" y="7068383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Customer Analysis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2087285" y="7383542"/>
            <a:ext cx="4980027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buyers</a:t>
            </a:r>
            <a:endParaRPr lang="en-US" sz="1300" dirty="0"/>
          </a:p>
        </p:txBody>
      </p:sp>
      <p:sp>
        <p:nvSpPr>
          <p:cNvPr id="22" name="Shape 18"/>
          <p:cNvSpPr/>
          <p:nvPr/>
        </p:nvSpPr>
        <p:spPr>
          <a:xfrm>
            <a:off x="7373183" y="6878717"/>
            <a:ext cx="5359479" cy="920829"/>
          </a:xfrm>
          <a:prstGeom prst="roundRect">
            <a:avLst>
              <a:gd name="adj" fmla="val 76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7562850" y="7068383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Interactive Filters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7562850" y="7383542"/>
            <a:ext cx="4980146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Region, Category, Year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2026-02-16T13:12:17Z</dcterms:created>
  <dcterms:modified xsi:type="dcterms:W3CDTF">2026-02-16T13:12:17Z</dcterms:modified>
</cp:coreProperties>
</file>